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0" r:id="rId4"/>
    <p:sldId id="261" r:id="rId5"/>
    <p:sldId id="291" r:id="rId6"/>
    <p:sldId id="262" r:id="rId7"/>
    <p:sldId id="263" r:id="rId8"/>
    <p:sldId id="264" r:id="rId9"/>
    <p:sldId id="265" r:id="rId10"/>
    <p:sldId id="266" r:id="rId11"/>
    <p:sldId id="272" r:id="rId12"/>
    <p:sldId id="285" r:id="rId13"/>
    <p:sldId id="279" r:id="rId14"/>
    <p:sldId id="278" r:id="rId15"/>
    <p:sldId id="277" r:id="rId16"/>
    <p:sldId id="281" r:id="rId17"/>
    <p:sldId id="283" r:id="rId18"/>
    <p:sldId id="267" r:id="rId19"/>
    <p:sldId id="273" r:id="rId20"/>
    <p:sldId id="276" r:id="rId21"/>
    <p:sldId id="282" r:id="rId22"/>
    <p:sldId id="274" r:id="rId23"/>
    <p:sldId id="275" r:id="rId24"/>
    <p:sldId id="280" r:id="rId25"/>
    <p:sldId id="292" r:id="rId26"/>
    <p:sldId id="293" r:id="rId27"/>
    <p:sldId id="286" r:id="rId28"/>
    <p:sldId id="288" r:id="rId29"/>
    <p:sldId id="287" r:id="rId30"/>
    <p:sldId id="289" r:id="rId31"/>
    <p:sldId id="25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7" autoAdjust="0"/>
    <p:restoredTop sz="94746" autoAdjust="0"/>
  </p:normalViewPr>
  <p:slideViewPr>
    <p:cSldViewPr snapToGrid="0">
      <p:cViewPr varScale="1">
        <p:scale>
          <a:sx n="89" d="100"/>
          <a:sy n="89" d="100"/>
        </p:scale>
        <p:origin x="9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7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CD78-8FF5-49BA-9C63-C4E5A8CB1744}" type="datetimeFigureOut">
              <a:rPr lang="en-US" smtClean="0"/>
              <a:pPr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CA47-ED79-407E-B5BA-3511CEC34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228" y="387560"/>
            <a:ext cx="11305859" cy="613435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636" y="1804539"/>
            <a:ext cx="9144000" cy="1035704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Pool Regulation Changes for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636" y="308651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David Hornsby, REHS</a:t>
            </a:r>
          </a:p>
          <a:p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Area Manager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" b="22409"/>
          <a:stretch/>
        </p:blipFill>
        <p:spPr>
          <a:xfrm>
            <a:off x="4446151" y="4407885"/>
            <a:ext cx="1828804" cy="152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6" r="10210"/>
          <a:stretch/>
        </p:blipFill>
        <p:spPr>
          <a:xfrm>
            <a:off x="5813516" y="4993781"/>
            <a:ext cx="1642086" cy="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Gas Pool Heater Inspections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third party inspection is required of gas pool heaters.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AutoShape 2" descr="Image result for gas pool he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ool He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2514" y="2380342"/>
            <a:ext cx="5818834" cy="36265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Pool Signage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applicable “No Lifeguard on Duty” sign must be a minimum of 4 inch letters.</a:t>
            </a:r>
          </a:p>
          <a:p>
            <a:r>
              <a:rPr lang="en-US" dirty="0"/>
              <a:t>Pool signage in clear public view must include that animals, except service animals, are not allowed in the pool enclosure. </a:t>
            </a:r>
          </a:p>
          <a:p>
            <a:r>
              <a:rPr lang="en-US" dirty="0"/>
              <a:t>Spas must have an additional rule posted, in clear public view, to address the maximum temperature being 104 degrees Fahrenheit.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alm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9723" y="1775742"/>
            <a:ext cx="3798277" cy="4437410"/>
          </a:xfrm>
          <a:solidFill>
            <a:schemeClr val="accent1">
              <a:alpha val="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Main Drain Covers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 main drain covers must meet meet the federal anti-entrapment requirements.</a:t>
            </a:r>
          </a:p>
        </p:txBody>
      </p:sp>
      <p:pic>
        <p:nvPicPr>
          <p:cNvPr id="9" name="Content Placeholder 8" descr="reg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17306" y="1675362"/>
            <a:ext cx="4167571" cy="4186176"/>
          </a:xfr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Main Drain Cover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Approved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main drains must have approved covers installed.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3430" y="2492827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Main Drain Cover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Approved Example</a:t>
            </a:r>
            <a:endParaRPr lang="en-US" b="1" dirty="0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Covers cannot be broken, missing or out of place.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0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9356" y="1855038"/>
            <a:ext cx="5507168" cy="4130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Main Drain Cover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Approved Example</a:t>
            </a:r>
            <a:endParaRPr lang="en-US" b="1" dirty="0">
              <a:latin typeface="+mn-lt"/>
            </a:endParaRPr>
          </a:p>
        </p:txBody>
      </p:sp>
      <p:pic>
        <p:nvPicPr>
          <p:cNvPr id="9" name="Content Placeholder 8" descr="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4185" y="2268734"/>
            <a:ext cx="5600280" cy="420021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Main Drain Covers Approved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Examples</a:t>
            </a:r>
          </a:p>
        </p:txBody>
      </p:sp>
      <p:pic>
        <p:nvPicPr>
          <p:cNvPr id="10" name="Content Placeholder 9" descr="main drain cove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448" y="4106801"/>
            <a:ext cx="2261089" cy="2261089"/>
          </a:xfrm>
        </p:spPr>
      </p:pic>
      <p:pic>
        <p:nvPicPr>
          <p:cNvPr id="11" name="Picture 10" descr="Main drain cov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078" y="1705708"/>
            <a:ext cx="2330938" cy="1858107"/>
          </a:xfrm>
          <a:prstGeom prst="rect">
            <a:avLst/>
          </a:prstGeom>
        </p:spPr>
      </p:pic>
      <p:pic>
        <p:nvPicPr>
          <p:cNvPr id="12" name="Picture 11" descr="main drain cover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4537" y="3944816"/>
            <a:ext cx="2432231" cy="2432231"/>
          </a:xfrm>
          <a:prstGeom prst="rect">
            <a:avLst/>
          </a:prstGeom>
        </p:spPr>
      </p:pic>
      <p:pic>
        <p:nvPicPr>
          <p:cNvPr id="13" name="Picture 12" descr="main drain cover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9343" y="1834662"/>
            <a:ext cx="2143858" cy="2143858"/>
          </a:xfrm>
          <a:prstGeom prst="rect">
            <a:avLst/>
          </a:prstGeom>
        </p:spPr>
      </p:pic>
      <p:pic>
        <p:nvPicPr>
          <p:cNvPr id="14" name="Picture 13" descr="main drain cover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139" y="1506415"/>
            <a:ext cx="2361892" cy="2361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 descr="main drain cover 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1077" y="4276219"/>
            <a:ext cx="2579077" cy="1849150"/>
          </a:xfrm>
          <a:prstGeom prst="rect">
            <a:avLst/>
          </a:prstGeom>
        </p:spPr>
      </p:pic>
      <p:pic>
        <p:nvPicPr>
          <p:cNvPr id="18" name="Picture 17" descr="main drain 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88682" y="4257308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Main Drain Covers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Unapproved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Examples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main drain b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9806" y="2389325"/>
            <a:ext cx="4273794" cy="34532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pic>
        <p:nvPicPr>
          <p:cNvPr id="8" name="Picture 7" descr="main drain bad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0499" y="1940170"/>
            <a:ext cx="4096116" cy="40961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All equalizer line openings into the pool must have an approved cover installed.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pprove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9447" y="1866022"/>
            <a:ext cx="5392615" cy="414978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Approved Example</a:t>
            </a:r>
            <a:endParaRPr lang="en-US" b="1" dirty="0">
              <a:latin typeface="+mn-lt"/>
            </a:endParaRPr>
          </a:p>
        </p:txBody>
      </p:sp>
      <p:pic>
        <p:nvPicPr>
          <p:cNvPr id="8" name="Content Placeholder 7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2171" y="1708036"/>
            <a:ext cx="6052457" cy="4539343"/>
          </a:xfrm>
        </p:spPr>
      </p:pic>
      <p:sp>
        <p:nvSpPr>
          <p:cNvPr id="9" name="Rectangle 8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Minimum Disinfectant Levels</a:t>
            </a:r>
          </a:p>
        </p:txBody>
      </p:sp>
      <p:pic>
        <p:nvPicPr>
          <p:cNvPr id="8" name="Content Placeholder 7" descr="pool te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1803" y="1910862"/>
            <a:ext cx="4785761" cy="318470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Minimum disinfectant levels vary due to type of pool and whether using stabilizer(</a:t>
            </a:r>
            <a:r>
              <a:rPr lang="en-US" sz="3600" dirty="0" err="1"/>
              <a:t>cyanuric</a:t>
            </a:r>
            <a:r>
              <a:rPr lang="en-US" sz="3600" dirty="0"/>
              <a:t> acid).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Approved Example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3828" y="1907608"/>
            <a:ext cx="6270171" cy="4420621"/>
          </a:xfrm>
        </p:spPr>
      </p:pic>
      <p:sp>
        <p:nvSpPr>
          <p:cNvPr id="6" name="Rectangle 5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Approved Examples</a:t>
            </a:r>
          </a:p>
        </p:txBody>
      </p:sp>
      <p:pic>
        <p:nvPicPr>
          <p:cNvPr id="5" name="Content Placeholder 4" descr="Eq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3738" y="2004646"/>
            <a:ext cx="3948232" cy="3948232"/>
          </a:xfrm>
        </p:spPr>
      </p:pic>
      <p:pic>
        <p:nvPicPr>
          <p:cNvPr id="1026" name="Picture 2" descr="8 in. Hayward Anti-Entrapment Cover - Fl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14929"/>
            <a:ext cx="3799010" cy="37990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pic>
        <p:nvPicPr>
          <p:cNvPr id="8" name="Picture 7" descr="Eq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1096" y="2331899"/>
            <a:ext cx="3691304" cy="33471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Unacceptable Example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2182" y="1660865"/>
            <a:ext cx="5721532" cy="4291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Unapproved Example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Content Placeholder 7" descr="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4125" y="1584665"/>
            <a:ext cx="5823132" cy="4367349"/>
          </a:xfrm>
        </p:spPr>
      </p:pic>
      <p:sp>
        <p:nvSpPr>
          <p:cNvPr id="9" name="Rectangle 8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Unapproved Example</a:t>
            </a:r>
          </a:p>
        </p:txBody>
      </p:sp>
      <p:pic>
        <p:nvPicPr>
          <p:cNvPr id="4" name="Content Placeholder 3" descr="DSCN0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2526" y="1988457"/>
            <a:ext cx="5892799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Disablement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approved </a:t>
            </a:r>
            <a:r>
              <a:rPr lang="en-US"/>
              <a:t>cover on the </a:t>
            </a:r>
            <a:r>
              <a:rPr lang="en-US" dirty="0"/>
              <a:t>equalizer suction line is not needed if the equalizer line has been  disabled.</a:t>
            </a:r>
          </a:p>
          <a:p>
            <a:r>
              <a:rPr lang="en-US" dirty="0"/>
              <a:t>Even if the equalizer line is disabled an unbroken cover must be in place to prevent entrapment.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pic>
        <p:nvPicPr>
          <p:cNvPr id="19" name="Content Placeholder 7" descr="1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48386" y="2098623"/>
            <a:ext cx="4471625" cy="335371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Equalizer Suction Line Covers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Disablement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Not Disabled</a:t>
            </a:r>
          </a:p>
        </p:txBody>
      </p:sp>
      <p:pic>
        <p:nvPicPr>
          <p:cNvPr id="1026" name="Picture 2" descr="C:\Users\david.hornsby\Desktop\CPSC 2016\Castlemaine\DSCN06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9370" y="2533338"/>
            <a:ext cx="4878018" cy="3658515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142219" y="1711144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Disabled</a:t>
            </a:r>
          </a:p>
        </p:txBody>
      </p:sp>
      <p:pic>
        <p:nvPicPr>
          <p:cNvPr id="12" name="Content Placeholder 11" descr="IMG_29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73418" y="4185139"/>
            <a:ext cx="855782" cy="1664677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261233" y="4513385"/>
            <a:ext cx="855782" cy="1664677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Updated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Imminent Health Hazards</a:t>
            </a:r>
            <a:br>
              <a:rPr lang="en-US" b="1" dirty="0">
                <a:solidFill>
                  <a:schemeClr val="accent6"/>
                </a:solidFill>
                <a:latin typeface="+mn-lt"/>
              </a:rPr>
            </a:b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Any violation will require closure of the pool until corrected:</a:t>
            </a:r>
          </a:p>
          <a:p>
            <a:pPr marL="514350" indent="-514350">
              <a:buAutoNum type="arabicPeriod"/>
            </a:pPr>
            <a:r>
              <a:rPr lang="en-US" dirty="0"/>
              <a:t>Suction outlet main drain covers and skimmer equalizer line covers must meet federal anti-entrapment requirements. </a:t>
            </a:r>
          </a:p>
          <a:p>
            <a:pPr marL="514350" indent="-514350">
              <a:buNone/>
            </a:pPr>
            <a:r>
              <a:rPr lang="en-US" dirty="0"/>
              <a:t>       a. Approved covers must be installed.  </a:t>
            </a:r>
          </a:p>
          <a:p>
            <a:pPr marL="514350" indent="-514350">
              <a:buNone/>
            </a:pPr>
            <a:r>
              <a:rPr lang="en-US" dirty="0"/>
              <a:t>	b. Covers cannot be broken, missing or out of place. </a:t>
            </a:r>
          </a:p>
          <a:p>
            <a:pPr marL="514350" indent="-514350">
              <a:buAutoNum type="arabicPeriod" startAt="2"/>
            </a:pPr>
            <a:r>
              <a:rPr lang="en-US" dirty="0"/>
              <a:t>Vacuum caps must be in place.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Updated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Imminent Health Hazards</a:t>
            </a:r>
            <a:br>
              <a:rPr lang="en-US" b="1" dirty="0">
                <a:solidFill>
                  <a:schemeClr val="accent6"/>
                </a:solidFill>
                <a:latin typeface="+mn-lt"/>
              </a:rPr>
            </a:b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/>
              <a:t>Any violation will require closure of the pool until corrected:</a:t>
            </a:r>
          </a:p>
          <a:p>
            <a:pPr>
              <a:buNone/>
            </a:pPr>
            <a:r>
              <a:rPr lang="en-US" dirty="0"/>
              <a:t>3. Disinfectant levels based on pool type:</a:t>
            </a:r>
          </a:p>
          <a:p>
            <a:pPr>
              <a:buNone/>
            </a:pPr>
            <a:r>
              <a:rPr lang="en-US" dirty="0"/>
              <a:t>a.   </a:t>
            </a:r>
            <a:r>
              <a:rPr lang="en-US" b="1" dirty="0"/>
              <a:t>Spas</a:t>
            </a:r>
          </a:p>
          <a:p>
            <a:pPr>
              <a:buNone/>
            </a:pPr>
            <a:r>
              <a:rPr lang="en-US" dirty="0"/>
              <a:t>   * 3.0 - 10.0 </a:t>
            </a:r>
            <a:r>
              <a:rPr lang="en-US" dirty="0" err="1"/>
              <a:t>ppm</a:t>
            </a:r>
            <a:r>
              <a:rPr lang="en-US" dirty="0"/>
              <a:t> free chlorine</a:t>
            </a:r>
          </a:p>
          <a:p>
            <a:pPr>
              <a:buNone/>
            </a:pPr>
            <a:r>
              <a:rPr lang="en-US" dirty="0"/>
              <a:t>   * 4.0 - 8.0 </a:t>
            </a:r>
            <a:r>
              <a:rPr lang="en-US" dirty="0" err="1"/>
              <a:t>ppm</a:t>
            </a:r>
            <a:r>
              <a:rPr lang="en-US" dirty="0"/>
              <a:t> bromine</a:t>
            </a:r>
          </a:p>
          <a:p>
            <a:pPr marL="514350" indent="-514350">
              <a:buNone/>
            </a:pPr>
            <a:r>
              <a:rPr lang="en-US" dirty="0"/>
              <a:t> b.  </a:t>
            </a:r>
            <a:r>
              <a:rPr lang="en-US" b="1" dirty="0"/>
              <a:t>Activity / Interactive / Wading Pools/Spray Pads</a:t>
            </a:r>
          </a:p>
          <a:p>
            <a:pPr marL="514350" indent="-514350">
              <a:buNone/>
            </a:pPr>
            <a:r>
              <a:rPr lang="en-US" dirty="0"/>
              <a:t>      * 2.0 - 10.0 </a:t>
            </a:r>
            <a:r>
              <a:rPr lang="en-US" dirty="0" err="1"/>
              <a:t>ppm</a:t>
            </a:r>
            <a:r>
              <a:rPr lang="en-US" dirty="0"/>
              <a:t> free chlorine</a:t>
            </a:r>
          </a:p>
          <a:p>
            <a:pPr>
              <a:buNone/>
            </a:pPr>
            <a:r>
              <a:rPr lang="en-US" dirty="0"/>
              <a:t>      * 3.0 - 8.0 </a:t>
            </a:r>
            <a:r>
              <a:rPr lang="en-US" dirty="0" err="1"/>
              <a:t>ppm</a:t>
            </a:r>
            <a:r>
              <a:rPr lang="en-US" dirty="0"/>
              <a:t> bromine</a:t>
            </a:r>
          </a:p>
          <a:p>
            <a:pPr>
              <a:buNone/>
            </a:pPr>
            <a:r>
              <a:rPr lang="en-US" dirty="0"/>
              <a:t>c.    </a:t>
            </a:r>
            <a:r>
              <a:rPr lang="en-US" b="1" dirty="0"/>
              <a:t>All Other Pools</a:t>
            </a:r>
          </a:p>
          <a:p>
            <a:pPr>
              <a:buNone/>
            </a:pPr>
            <a:r>
              <a:rPr lang="en-US" dirty="0"/>
              <a:t>      * 1.0 - 10.0 </a:t>
            </a:r>
            <a:r>
              <a:rPr lang="en-US" dirty="0" err="1"/>
              <a:t>ppm</a:t>
            </a:r>
            <a:r>
              <a:rPr lang="en-US" dirty="0"/>
              <a:t> free chlorine of no </a:t>
            </a:r>
            <a:r>
              <a:rPr lang="en-US" dirty="0" err="1"/>
              <a:t>cyanuric</a:t>
            </a:r>
            <a:r>
              <a:rPr lang="en-US" dirty="0"/>
              <a:t> acid chlorine stabilizer used.</a:t>
            </a:r>
          </a:p>
          <a:p>
            <a:pPr>
              <a:buNone/>
            </a:pPr>
            <a:r>
              <a:rPr lang="en-US" dirty="0"/>
              <a:t>      * 2.0 - 10.0 </a:t>
            </a:r>
            <a:r>
              <a:rPr lang="en-US" dirty="0" err="1"/>
              <a:t>ppm</a:t>
            </a:r>
            <a:r>
              <a:rPr lang="en-US" dirty="0"/>
              <a:t> free chlorine if </a:t>
            </a:r>
            <a:r>
              <a:rPr lang="en-US" dirty="0" err="1"/>
              <a:t>cyanuric</a:t>
            </a:r>
            <a:r>
              <a:rPr lang="en-US" dirty="0"/>
              <a:t> acid chlorine stabilizer is used.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Updated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Imminent Health Hazards</a:t>
            </a:r>
            <a:br>
              <a:rPr lang="en-US" b="1" dirty="0">
                <a:solidFill>
                  <a:schemeClr val="accent6"/>
                </a:solidFill>
                <a:latin typeface="+mn-lt"/>
              </a:rPr>
            </a:b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Any violation will require closure of the pool until corrected:</a:t>
            </a:r>
          </a:p>
          <a:p>
            <a:pPr>
              <a:buNone/>
            </a:pPr>
            <a:r>
              <a:rPr lang="en-US" dirty="0"/>
              <a:t>4. pH must be maintained between 7.2 - 7.8.</a:t>
            </a:r>
          </a:p>
          <a:p>
            <a:pPr>
              <a:buNone/>
            </a:pPr>
            <a:r>
              <a:rPr lang="en-US" dirty="0"/>
              <a:t>5. Filtration system/disinfection system must be functioning.</a:t>
            </a:r>
          </a:p>
          <a:p>
            <a:pPr>
              <a:buNone/>
            </a:pPr>
            <a:r>
              <a:rPr lang="en-US" dirty="0"/>
              <a:t>6. Main drain cover must be clearly visible in the bottom of the pool.</a:t>
            </a:r>
          </a:p>
          <a:p>
            <a:pPr>
              <a:buNone/>
            </a:pPr>
            <a:r>
              <a:rPr lang="en-US" dirty="0"/>
              <a:t>7. No broken glass or other sharp objects in the</a:t>
            </a:r>
          </a:p>
          <a:p>
            <a:pPr>
              <a:buNone/>
            </a:pPr>
            <a:r>
              <a:rPr lang="en-US" dirty="0"/>
              <a:t>     pool or on the pool deck.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Minimum free chlorine level is 3.0 parts-per-million (</a:t>
            </a:r>
            <a:r>
              <a:rPr lang="en-US" sz="3600" dirty="0" err="1"/>
              <a:t>ppm</a:t>
            </a:r>
            <a:r>
              <a:rPr lang="en-US" sz="3600" dirty="0"/>
              <a:t>).</a:t>
            </a:r>
          </a:p>
          <a:p>
            <a:r>
              <a:rPr lang="en-US" sz="3600" dirty="0"/>
              <a:t>Minimum bromine level is 4.0 </a:t>
            </a:r>
            <a:r>
              <a:rPr lang="en-US" sz="3600" dirty="0" err="1"/>
              <a:t>ppm</a:t>
            </a:r>
            <a:r>
              <a:rPr lang="en-US" sz="3600" dirty="0"/>
              <a:t>. 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8" name="Content Placeholder 7" descr="sp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67512" y="1825192"/>
            <a:ext cx="4263903" cy="319381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Updated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Imminent Health Hazards</a:t>
            </a:r>
            <a:br>
              <a:rPr lang="en-US" b="1" dirty="0">
                <a:solidFill>
                  <a:schemeClr val="accent6"/>
                </a:solidFill>
                <a:latin typeface="+mn-lt"/>
              </a:rPr>
            </a:br>
            <a:endParaRPr lang="en-US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Any violation will require closure of the pool until corrected:</a:t>
            </a:r>
          </a:p>
          <a:p>
            <a:pPr>
              <a:buNone/>
            </a:pPr>
            <a:r>
              <a:rPr lang="en-US" dirty="0"/>
              <a:t>7. Approved barrier, including self-closing, self-latching gate, must be in place.</a:t>
            </a:r>
          </a:p>
          <a:p>
            <a:pPr>
              <a:buNone/>
            </a:pPr>
            <a:r>
              <a:rPr lang="en-US" dirty="0"/>
              <a:t>8. All water supplying pools or pool facilities must be from an approved source.  Well water must be tested to make sure it is potable.</a:t>
            </a:r>
          </a:p>
          <a:p>
            <a:pPr>
              <a:buNone/>
            </a:pPr>
            <a:r>
              <a:rPr lang="en-US" dirty="0"/>
              <a:t>9. Any fecal or vomit incident.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228" y="387560"/>
            <a:ext cx="11305859" cy="613435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636" y="1804539"/>
            <a:ext cx="9144000" cy="1035704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QUESTIONS?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636" y="3086514"/>
            <a:ext cx="9144000" cy="165576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David Hornsby, REHS</a:t>
            </a:r>
          </a:p>
          <a:p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Area Manager</a:t>
            </a:r>
          </a:p>
          <a:p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770-963-5132, Ext. 514 </a:t>
            </a:r>
          </a:p>
          <a:p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david.hornsby@gnrhealth.com</a:t>
            </a:r>
          </a:p>
          <a:p>
            <a:endParaRPr lang="en-U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" b="22409"/>
          <a:stretch/>
        </p:blipFill>
        <p:spPr>
          <a:xfrm>
            <a:off x="4364089" y="4419608"/>
            <a:ext cx="1828804" cy="152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6" r="10210"/>
          <a:stretch/>
        </p:blipFill>
        <p:spPr>
          <a:xfrm>
            <a:off x="5813516" y="4993781"/>
            <a:ext cx="1642086" cy="4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Interactive Water Play Pool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(Spray Pad)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Minimum free chlorine level is 2.0 </a:t>
            </a:r>
            <a:r>
              <a:rPr lang="en-US" sz="3600" dirty="0" err="1"/>
              <a:t>ppm</a:t>
            </a:r>
            <a:r>
              <a:rPr lang="en-US" sz="3600" dirty="0"/>
              <a:t>.</a:t>
            </a:r>
          </a:p>
          <a:p>
            <a:r>
              <a:rPr lang="en-US" sz="3600" dirty="0"/>
              <a:t>Minimum bromine level is 3.0 </a:t>
            </a:r>
            <a:r>
              <a:rPr lang="en-US" sz="3600" dirty="0" err="1"/>
              <a:t>ppm</a:t>
            </a:r>
            <a:r>
              <a:rPr lang="en-US" sz="3600" dirty="0"/>
              <a:t>. </a:t>
            </a:r>
          </a:p>
          <a:p>
            <a:endParaRPr lang="en-US" sz="3600" dirty="0"/>
          </a:p>
        </p:txBody>
      </p:sp>
      <p:pic>
        <p:nvPicPr>
          <p:cNvPr id="7" name="Content Placeholder 6" descr="spary po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69922" y="2016370"/>
            <a:ext cx="5243054" cy="39272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Activity Pool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This includes, but is not limited to slides, flumes, lily pad walks, log rolls, cable, rope, boom drops, and any other falling entry features.</a:t>
            </a:r>
          </a:p>
          <a:p>
            <a:r>
              <a:rPr lang="en-US" sz="3600" dirty="0"/>
              <a:t> Minimum free chlorine level is 2.0 </a:t>
            </a:r>
            <a:r>
              <a:rPr lang="en-US" sz="3600" dirty="0" err="1"/>
              <a:t>ppm</a:t>
            </a:r>
            <a:r>
              <a:rPr lang="en-US" sz="3600" dirty="0"/>
              <a:t>.</a:t>
            </a:r>
          </a:p>
          <a:p>
            <a:r>
              <a:rPr lang="en-US" sz="3600" dirty="0"/>
              <a:t>Minimum bromine level is 3.0 </a:t>
            </a:r>
            <a:r>
              <a:rPr lang="en-US" sz="3600" dirty="0" err="1"/>
              <a:t>ppm</a:t>
            </a:r>
            <a:r>
              <a:rPr lang="en-US" sz="3600" dirty="0"/>
              <a:t>. </a:t>
            </a:r>
            <a:endParaRPr lang="en-US" sz="360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 descr="sli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340844" y="1711945"/>
            <a:ext cx="3198202" cy="36550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Wading Pool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Minimum free chlorine level is 2.0 </a:t>
            </a:r>
            <a:r>
              <a:rPr lang="en-US" sz="3600" dirty="0" err="1"/>
              <a:t>ppm</a:t>
            </a:r>
            <a:r>
              <a:rPr lang="en-US" sz="3600" dirty="0"/>
              <a:t>.</a:t>
            </a:r>
          </a:p>
          <a:p>
            <a:r>
              <a:rPr lang="en-US" sz="3600" dirty="0"/>
              <a:t>Minimum bromine level is 3.0 </a:t>
            </a:r>
            <a:r>
              <a:rPr lang="en-US" sz="3600" dirty="0" err="1"/>
              <a:t>ppm</a:t>
            </a:r>
            <a:r>
              <a:rPr lang="en-US" sz="3600" dirty="0"/>
              <a:t>. </a:t>
            </a:r>
          </a:p>
          <a:p>
            <a:endParaRPr lang="en-US" dirty="0"/>
          </a:p>
        </p:txBody>
      </p:sp>
      <p:pic>
        <p:nvPicPr>
          <p:cNvPr id="7" name="Content Placeholder 6" descr="wading poo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19470" y="1817077"/>
            <a:ext cx="4996183" cy="36613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All Other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Minimum free chlorine level is 1.0 </a:t>
            </a:r>
            <a:r>
              <a:rPr lang="en-US" sz="3600" dirty="0" err="1"/>
              <a:t>ppm</a:t>
            </a:r>
            <a:r>
              <a:rPr lang="en-US" sz="3600" dirty="0"/>
              <a:t> unless using </a:t>
            </a:r>
            <a:r>
              <a:rPr lang="en-US" sz="3600" dirty="0" err="1"/>
              <a:t>cyanuric</a:t>
            </a:r>
            <a:r>
              <a:rPr lang="en-US" sz="3600" dirty="0"/>
              <a:t> acid, then the minimum level is 2.0 </a:t>
            </a:r>
            <a:r>
              <a:rPr lang="en-US" sz="3600" dirty="0" err="1"/>
              <a:t>ppm</a:t>
            </a:r>
            <a:r>
              <a:rPr lang="en-US" sz="3600" dirty="0"/>
              <a:t>.</a:t>
            </a:r>
          </a:p>
          <a:p>
            <a:r>
              <a:rPr lang="en-US" sz="3600" dirty="0"/>
              <a:t>Minimum bromine level is 3.0 </a:t>
            </a:r>
            <a:r>
              <a:rPr lang="en-US" sz="3600" dirty="0" err="1"/>
              <a:t>ppm</a:t>
            </a:r>
            <a:r>
              <a:rPr lang="en-US" sz="3600" dirty="0"/>
              <a:t>. </a:t>
            </a:r>
          </a:p>
          <a:p>
            <a:endParaRPr lang="en-US" dirty="0"/>
          </a:p>
        </p:txBody>
      </p:sp>
      <p:pic>
        <p:nvPicPr>
          <p:cNvPr id="8" name="Content Placeholder 7" descr="0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66315" y="1965874"/>
            <a:ext cx="3923716" cy="294278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Maximum Level of Disinfection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maximum level of free chlorine for all pools and spas is 10.0 </a:t>
            </a:r>
            <a:r>
              <a:rPr lang="en-US" sz="3600" dirty="0" err="1"/>
              <a:t>ppm</a:t>
            </a:r>
            <a:r>
              <a:rPr lang="en-US" sz="3600" dirty="0"/>
              <a:t>.</a:t>
            </a:r>
          </a:p>
          <a:p>
            <a:r>
              <a:rPr lang="en-US" sz="3600" dirty="0"/>
              <a:t>The maximum level of bromine for all pools and spas is 8.0 </a:t>
            </a:r>
            <a:r>
              <a:rPr lang="en-US" sz="3600" dirty="0" err="1"/>
              <a:t>ppm</a:t>
            </a:r>
            <a:r>
              <a:rPr lang="en-US" sz="3600" dirty="0"/>
              <a:t>.</a:t>
            </a:r>
          </a:p>
        </p:txBody>
      </p:sp>
      <p:pic>
        <p:nvPicPr>
          <p:cNvPr id="7" name="Content Placeholder 6" descr="maximu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95215" y="2051539"/>
            <a:ext cx="4172190" cy="33410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Combined Chlorine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Maximum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  The maximum level of combined chlorine in all pools and spas is 0.4ppm.</a:t>
            </a:r>
          </a:p>
        </p:txBody>
      </p:sp>
      <p:pic>
        <p:nvPicPr>
          <p:cNvPr id="8" name="Content Placeholder 7" descr="Chloram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3599" y="1817077"/>
            <a:ext cx="4587141" cy="401374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330" y="209692"/>
            <a:ext cx="2104776" cy="1122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61356"/>
            <a:ext cx="12192000" cy="3966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727</Words>
  <Application>Microsoft Macintosh PowerPoint</Application>
  <PresentationFormat>Widescreen</PresentationFormat>
  <Paragraphs>94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Pool Regulation Changes for 2018</vt:lpstr>
      <vt:lpstr>Minimum Disinfectant Levels</vt:lpstr>
      <vt:lpstr>Spas</vt:lpstr>
      <vt:lpstr>Interactive Water Play Pool  (Spray Pad)</vt:lpstr>
      <vt:lpstr>Activity Pool </vt:lpstr>
      <vt:lpstr>Wading Pool</vt:lpstr>
      <vt:lpstr>All Other Pools</vt:lpstr>
      <vt:lpstr>Maximum Level of Disinfection</vt:lpstr>
      <vt:lpstr>Combined Chlorine  Maximum Level</vt:lpstr>
      <vt:lpstr>Gas Pool Heater Inspections</vt:lpstr>
      <vt:lpstr>Pool Signage</vt:lpstr>
      <vt:lpstr>Main Drain Covers</vt:lpstr>
      <vt:lpstr>Main Drain Cover Approved Example</vt:lpstr>
      <vt:lpstr>Main Drain Cover  Approved Example</vt:lpstr>
      <vt:lpstr>Main Drain Cover Approved Example</vt:lpstr>
      <vt:lpstr>Main Drain Covers Approved Examples</vt:lpstr>
      <vt:lpstr>Main Drain Covers  Unapproved Examples</vt:lpstr>
      <vt:lpstr>Equalizer Suction Line Covers</vt:lpstr>
      <vt:lpstr>Equalizer Suction Line Covers Approved Example</vt:lpstr>
      <vt:lpstr>Equalizer Suction Line Covers Approved Example</vt:lpstr>
      <vt:lpstr>Equalizer Suction Line Covers  Approved Examples</vt:lpstr>
      <vt:lpstr>Equalizer Suction Line Covers Unacceptable Example</vt:lpstr>
      <vt:lpstr>Equalizer Suction Line Covers Unapproved Example</vt:lpstr>
      <vt:lpstr>Equalizer Suction Line Covers Unapproved Example</vt:lpstr>
      <vt:lpstr>Equalizer Suction Line Covers Disablement</vt:lpstr>
      <vt:lpstr>Equalizer Suction Line Covers Disablement</vt:lpstr>
      <vt:lpstr> Updated  Imminent Health Hazards </vt:lpstr>
      <vt:lpstr> Updated  Imminent Health Hazards </vt:lpstr>
      <vt:lpstr> Updated  Imminent Health Hazards </vt:lpstr>
      <vt:lpstr> Updated  Imminent Health Hazards </vt:lpstr>
      <vt:lpstr>QUESTIONS?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Summer Nix</dc:creator>
  <cp:lastModifiedBy>Winson J Mahathre</cp:lastModifiedBy>
  <cp:revision>80</cp:revision>
  <dcterms:created xsi:type="dcterms:W3CDTF">2017-10-27T20:54:53Z</dcterms:created>
  <dcterms:modified xsi:type="dcterms:W3CDTF">2018-04-25T14:27:05Z</dcterms:modified>
</cp:coreProperties>
</file>